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4" r:id="rId4"/>
    <p:sldId id="258" r:id="rId5"/>
    <p:sldId id="270" r:id="rId6"/>
    <p:sldId id="267" r:id="rId7"/>
    <p:sldId id="260" r:id="rId8"/>
    <p:sldId id="262" r:id="rId9"/>
    <p:sldId id="266" r:id="rId10"/>
    <p:sldId id="268" r:id="rId11"/>
    <p:sldId id="263" r:id="rId12"/>
    <p:sldId id="272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2934"/>
  </p:normalViewPr>
  <p:slideViewPr>
    <p:cSldViewPr snapToGrid="0" snapToObjects="1">
      <p:cViewPr>
        <p:scale>
          <a:sx n="132" d="100"/>
          <a:sy n="132" d="100"/>
        </p:scale>
        <p:origin x="-752" y="-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24D74-6DA4-3D4B-B403-E85CB5C8BBA9}" type="datetimeFigureOut">
              <a:rPr lang="en-US" smtClean="0"/>
              <a:t>1/4/20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0184A-6F89-384D-9A93-A64B7A184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uberculosis" TargetMode="Externa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French_Revoluti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xmlns="" id="{A692209D-B607-46C3-8560-07AF722916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94874638-CF15-4908-BC4B-4908744D0B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279" y="967417"/>
            <a:ext cx="3778870" cy="394325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EFFFF"/>
                </a:solidFill>
                <a:latin typeface="Arial" charset="0"/>
                <a:ea typeface="Arial" charset="0"/>
                <a:cs typeface="Arial" charset="0"/>
              </a:rPr>
              <a:t>Le jeune homme et le vieillard </a:t>
            </a:r>
          </a:p>
        </p:txBody>
      </p:sp>
      <p:sp>
        <p:nvSpPr>
          <p:cNvPr id="139" name="Freeform 5">
            <a:extLst>
              <a:ext uri="{FF2B5EF4-FFF2-40B4-BE49-F238E27FC236}">
                <a16:creationId xmlns:a16="http://schemas.microsoft.com/office/drawing/2014/main" xmlns="" id="{5F1B8348-CD6E-4561-A704-C232D9A26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279" y="5189400"/>
            <a:ext cx="3778870" cy="544260"/>
          </a:xfrm>
        </p:spPr>
        <p:txBody>
          <a:bodyPr anchor="ctr">
            <a:normAutofit/>
          </a:bodyPr>
          <a:lstStyle/>
          <a:p>
            <a:r>
              <a:rPr lang="en-US" sz="1600">
                <a:solidFill>
                  <a:srgbClr val="FEFFFF"/>
                </a:solidFill>
                <a:latin typeface="Arial" charset="0"/>
                <a:ea typeface="Arial" charset="0"/>
                <a:cs typeface="Arial" charset="0"/>
              </a:rPr>
              <a:t>Jean-Pierre Claris de Florian </a:t>
            </a:r>
          </a:p>
        </p:txBody>
      </p:sp>
      <p:pic>
        <p:nvPicPr>
          <p:cNvPr id="1026" name="Picture 2" descr="mage result for jean pierre claris de flori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2877"/>
          <a:stretch/>
        </p:blipFill>
        <p:spPr bwMode="auto">
          <a:xfrm>
            <a:off x="6215326" y="967417"/>
            <a:ext cx="4385838" cy="493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90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89212" y="350521"/>
            <a:ext cx="8915399" cy="8991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RÉPONSES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89213" y="1249681"/>
            <a:ext cx="8915399" cy="465398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Une fable a une morale et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présente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une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vérité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générale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Il y a beaucoup de riches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imbéciles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 Il ne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faut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pas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nécessairement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être intelligent et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travailleur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pour faire fortune. C’est plus facile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devenir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riche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même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si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on est stupide que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gagner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le respect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communauté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Respectueux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faut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donner tout son temps, toute son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énergie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et tout son talent pour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notre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patrie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Un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soldat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, un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militaire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, un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médecin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, un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politicien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, un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enseignant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, une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assistante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sociale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, un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docteur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, etc.</a:t>
            </a:r>
          </a:p>
          <a:p>
            <a:pPr marL="342900" indent="-342900">
              <a:buFont typeface="+mj-lt"/>
              <a:buAutoNum type="arabicPeriod"/>
            </a:pP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Un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politicien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, un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voleur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, un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criminel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, un homme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ou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 une femme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d’affaire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, un gangster, les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vendeurs</a:t>
            </a:r>
            <a:r>
              <a:rPr lang="en-US" i="1" smtClean="0">
                <a:latin typeface="Arial" charset="0"/>
                <a:ea typeface="Arial" charset="0"/>
                <a:cs typeface="Arial" charset="0"/>
              </a:rPr>
              <a:t> de drogue, etc.</a:t>
            </a:r>
            <a:endParaRPr lang="en-US" i="1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Je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voudrais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devenir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riche mais je ne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veux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ni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travailler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ni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faire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quelque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chose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d’illégal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sans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travail 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L’intrigue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1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01770"/>
          </a:xfrm>
        </p:spPr>
        <p:txBody>
          <a:bodyPr/>
          <a:lstStyle/>
          <a:p>
            <a:r>
              <a:rPr lang="en-US" dirty="0" smtClean="0"/>
              <a:t>LE THÈME AMOUR ET PERTE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1397" y="1333742"/>
            <a:ext cx="6037668" cy="2641492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L’amour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patrie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(la France)</a:t>
            </a:r>
          </a:p>
          <a:p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L’amour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pour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sa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communauté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L’amour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des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autres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l’altruisme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L’amour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l’argent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, de la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richesse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02729" y="1211822"/>
            <a:ext cx="5001253" cy="1607578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La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perte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des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valeurs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morales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La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perte</a:t>
            </a:r>
            <a:r>
              <a:rPr lang="en-US" sz="2800" smtClean="0">
                <a:latin typeface="Arial" charset="0"/>
                <a:ea typeface="Arial" charset="0"/>
                <a:cs typeface="Arial" charset="0"/>
              </a:rPr>
              <a:t> du respect </a:t>
            </a: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170" name="Picture 2" descr="mage result for l'amour de la patr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839" y="4241372"/>
            <a:ext cx="6233159" cy="261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mage result for l'amour de la patr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5" y="4241372"/>
            <a:ext cx="3733800" cy="261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21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3215" y="113971"/>
            <a:ext cx="10233764" cy="5701534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POUR ALLER PLUS LOIN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1.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Réinventez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poème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pour le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XXIème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siècle.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Jeu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rôle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père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mère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+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fils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fille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2. </a:t>
            </a:r>
            <a: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Il y a plus de 200 </a:t>
            </a:r>
            <a:r>
              <a:rPr lang="en-US" dirty="0" err="1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ans</a:t>
            </a:r>
            <a: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, Florian a </a:t>
            </a:r>
            <a:r>
              <a:rPr lang="en-US" dirty="0" err="1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écrit</a:t>
            </a:r>
            <a: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i="1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Pour vivre 	</a:t>
            </a:r>
            <a:r>
              <a:rPr lang="en-US" i="1" dirty="0" err="1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heureux</a:t>
            </a:r>
            <a:r>
              <a:rPr lang="en-US" i="1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i="1" dirty="0" err="1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vivons</a:t>
            </a:r>
            <a:r>
              <a:rPr lang="en-US" i="1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 err="1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cachés</a:t>
            </a:r>
            <a:r>
              <a:rPr lang="en-US" i="1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b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err="1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l’époque</a:t>
            </a:r>
            <a: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d’Instagram</a:t>
            </a:r>
            <a: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 et de </a:t>
            </a:r>
            <a:r>
              <a:rPr lang="en-US" dirty="0" err="1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Tik</a:t>
            </a:r>
            <a: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Tok</a:t>
            </a:r>
            <a: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pensez</a:t>
            </a:r>
            <a: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-vous 	que son message est plus que </a:t>
            </a:r>
            <a:r>
              <a:rPr lang="en-US" dirty="0" err="1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jamais</a:t>
            </a:r>
            <a: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d’actualité</a:t>
            </a:r>
            <a: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b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15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2916" y="563672"/>
            <a:ext cx="10384077" cy="3441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20"/>
              </a:spcAft>
              <a:buSzPts val="1000"/>
              <a:buFont typeface="Symbol" charset="2"/>
              <a:buChar char=""/>
              <a:tabLst>
                <a:tab pos="457200" algn="l"/>
              </a:tabLst>
            </a:pPr>
            <a:r>
              <a:rPr lang="en-US" sz="3600" dirty="0" err="1" smtClean="0">
                <a:latin typeface="Arial" charset="0"/>
                <a:ea typeface="Arial" charset="0"/>
                <a:cs typeface="Arial" charset="0"/>
              </a:rPr>
              <a:t>Autres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citations de Florian: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  <a:p>
            <a:pPr marL="342900" lvl="0" indent="-342900">
              <a:spcAft>
                <a:spcPts val="120"/>
              </a:spcAft>
              <a:buSzPts val="1000"/>
              <a:buFont typeface="Symbol" charset="2"/>
              <a:buChar char=""/>
              <a:tabLst>
                <a:tab pos="457200" algn="l"/>
              </a:tabLst>
            </a:pPr>
            <a:r>
              <a:rPr lang="en-US" sz="3600" i="1" dirty="0" err="1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Chacun</a:t>
            </a:r>
            <a:r>
              <a:rPr lang="en-US" sz="3600" i="1" dirty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 son métier, les </a:t>
            </a:r>
            <a:r>
              <a:rPr lang="en-US" sz="3600" i="1" dirty="0" err="1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vaches</a:t>
            </a:r>
            <a:r>
              <a:rPr lang="en-US" sz="3600" i="1" dirty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i="1" dirty="0" err="1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seront</a:t>
            </a:r>
            <a:r>
              <a:rPr lang="en-US" sz="3600" i="1" dirty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i="1" dirty="0" err="1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bien</a:t>
            </a:r>
            <a:r>
              <a:rPr lang="en-US" sz="3600" i="1" dirty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i="1" dirty="0" err="1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gardées</a:t>
            </a:r>
            <a:r>
              <a:rPr lang="en-US" sz="3600" dirty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: "To each his occupation, and the cows will be well guarded."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  <a:p>
            <a:pPr marL="342900" lvl="0" indent="-342900">
              <a:spcAft>
                <a:spcPts val="120"/>
              </a:spcAft>
              <a:buSzPts val="1000"/>
              <a:buFont typeface="Symbol" charset="2"/>
              <a:buChar char=""/>
              <a:tabLst>
                <a:tab pos="457200" algn="l"/>
              </a:tabLst>
            </a:pPr>
            <a:r>
              <a:rPr lang="en-US" sz="3600" i="1" dirty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Rira </a:t>
            </a:r>
            <a:r>
              <a:rPr lang="en-US" sz="3600" i="1" dirty="0" err="1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bien</a:t>
            </a:r>
            <a:r>
              <a:rPr lang="en-US" sz="3600" i="1" dirty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 qui </a:t>
            </a:r>
            <a:r>
              <a:rPr lang="en-US" sz="3600" i="1" dirty="0" err="1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rira</a:t>
            </a:r>
            <a:r>
              <a:rPr lang="en-US" sz="3600" i="1" dirty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 le dernier</a:t>
            </a:r>
            <a:r>
              <a:rPr lang="en-US" sz="3600" dirty="0">
                <a:solidFill>
                  <a:srgbClr val="222222"/>
                </a:solidFill>
                <a:latin typeface="Arial" charset="0"/>
                <a:ea typeface="Arial" charset="0"/>
                <a:cs typeface="Arial" charset="0"/>
              </a:rPr>
              <a:t>: "He who laughs last laughs best."</a:t>
            </a:r>
            <a:endParaRPr lang="en-US" sz="3600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0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3F4C104D-5F30-4811-9376-566B26E471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0815E34B-5D02-4E01-A936-E8E1C0AB6F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4" y="640080"/>
            <a:ext cx="5060311" cy="5252773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Jean-Pierre Claris de Florian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 (1755 - 1794) was a French poet and romance writer.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On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outbreak of the 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hlinkClick r:id="rId2" tooltip="French Revolution"/>
              </a:rPr>
              <a:t>French Revolution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 he was imprisoned and he died a few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years later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still in prison</a:t>
            </a:r>
            <a:r>
              <a:rPr lang="en-US" sz="2400" baseline="30000" dirty="0">
                <a:latin typeface="Arial" charset="0"/>
                <a:ea typeface="Arial" charset="0"/>
                <a:cs typeface="Arial" charset="0"/>
              </a:rPr>
              <a:t>..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cause of death was 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hlinkClick r:id="rId3" tooltip="Tuberculosis"/>
              </a:rPr>
              <a:t>tuberculosis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050" name="Picture 2" descr="mage result for jean pierre claris de flori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640080"/>
            <a:ext cx="5709535" cy="525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 11">
            <a:extLst>
              <a:ext uri="{FF2B5EF4-FFF2-40B4-BE49-F238E27FC236}">
                <a16:creationId xmlns:a16="http://schemas.microsoft.com/office/drawing/2014/main" xmlns="" id="{7DE3414B-B032-4710-A468-D3285E38C5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ge result for le jeune homme et le vieillar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51988" y="1152926"/>
            <a:ext cx="4954227" cy="529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83823" y="200415"/>
            <a:ext cx="10108504" cy="739037"/>
          </a:xfrm>
        </p:spPr>
        <p:txBody>
          <a:bodyPr>
            <a:normAutofit fontScale="90000"/>
          </a:bodyPr>
          <a:lstStyle/>
          <a:p>
            <a:r>
              <a:rPr lang="en-US" smtClean="0"/>
              <a:t>LE JEUNE HOMME ET LE VIEILLARD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24747" y="71812"/>
            <a:ext cx="965021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« De grâce,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apprenez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-moi comment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l’on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fait fortune,</a:t>
            </a:r>
            <a:br>
              <a:rPr 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Demandait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son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père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un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jeune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ambitieux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- Il est,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dit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le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vieillard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, un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chemin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glorieux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:</a:t>
            </a:r>
            <a:br>
              <a:rPr 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C’est de se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rendre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utile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la cause commune,</a:t>
            </a:r>
            <a:br>
              <a:rPr 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prodiguer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jours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veilles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talents,</a:t>
            </a:r>
            <a:br>
              <a:rPr 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Au service de la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patrie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- Oh ! trop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pénible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est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cette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vie ;</a:t>
            </a:r>
            <a:br>
              <a:rPr 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Je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veux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des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moyens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moins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brillants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- Il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est de plus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sûrs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l’intrigue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…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– Elle est trop vile ;</a:t>
            </a:r>
            <a:br>
              <a:rPr 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Sans vice et sans travail je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voudrais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m’enrichir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- Eh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bien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!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sois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un simple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imbécile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,</a:t>
            </a:r>
            <a:br>
              <a:rPr 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J’en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ai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vu beaucoup </a:t>
            </a:r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réussir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. »</a:t>
            </a:r>
            <a:endParaRPr lang="x-none" altLang="x-none" sz="3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8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4719" y="3166712"/>
            <a:ext cx="6045061" cy="3693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«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De grâce,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apprenez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-moi comment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l’on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fait fortune,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 err="1">
                <a:latin typeface="Arial" charset="0"/>
                <a:ea typeface="Arial" charset="0"/>
                <a:cs typeface="Arial" charset="0"/>
              </a:rPr>
              <a:t>Demandait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son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père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un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jeune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ambitieux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- Il est,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dit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le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vieillard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un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chemin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glorieux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: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C’est de se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rendre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utile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la cause commune,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prodiguer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jours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veilles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talents,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Au service de la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patrie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- Oh ! trop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pénible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est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cette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vie ;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Je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veux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des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moyens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moins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brillants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- Il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est de plus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sûrs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l’intrigue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…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– Elle est trop vile ;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Sans vice et sans travail je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voudrais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m’enrichir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- Eh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bien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!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sois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un simple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imbécile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 err="1">
                <a:latin typeface="Arial" charset="0"/>
                <a:ea typeface="Arial" charset="0"/>
                <a:cs typeface="Arial" charset="0"/>
              </a:rPr>
              <a:t>J’en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ai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vu beaucoup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réussir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 »</a:t>
            </a:r>
            <a:endParaRPr lang="x-none" altLang="x-none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7583" y="100208"/>
            <a:ext cx="79749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QUI DIT QUOI? </a:t>
            </a:r>
          </a:p>
          <a:p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groupe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de 3.</a:t>
            </a:r>
          </a:p>
          <a:p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Prenez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3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surligneurs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couleurs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différentes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surlignez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les paroles du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jeune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homme,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celles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du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vieillard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celles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du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narrateur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Chaque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membre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du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groupe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choisit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un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rôle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Lisez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le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poème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.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6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94565"/>
            <a:ext cx="24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</a:t>
            </a:r>
            <a:endParaRPr kumimoji="0" lang="x-none" altLang="x-non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x-none" altLang="x-non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1" y="1490831"/>
            <a:ext cx="85135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«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De grâce, </a:t>
            </a:r>
            <a:r>
              <a:rPr lang="en-US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apprenez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-moi comment </a:t>
            </a:r>
            <a:r>
              <a:rPr lang="en-US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l’on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fait fortune,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Demandait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son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père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un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jeune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ambitieux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Il est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dit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le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vieillard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un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chemin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glorieux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:</a:t>
            </a:r>
            <a:b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C’est de se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rendre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utile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la cause commune,</a:t>
            </a:r>
            <a:b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prodiguer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jours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veilles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talents,</a:t>
            </a:r>
            <a:b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Au service de la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patrie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- Oh ! trop </a:t>
            </a:r>
            <a:r>
              <a:rPr lang="en-US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pénible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est </a:t>
            </a:r>
            <a:r>
              <a:rPr lang="en-US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cette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vie ;</a:t>
            </a:r>
            <a:b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Je </a:t>
            </a:r>
            <a:r>
              <a:rPr lang="en-US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veux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des </a:t>
            </a:r>
            <a:r>
              <a:rPr lang="en-US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moyens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moins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brillants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- Il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est de plus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sûrs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l’intrigue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… 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–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Elle est trop vile ;</a:t>
            </a:r>
            <a:b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Sans vice et sans travail je </a:t>
            </a:r>
            <a:r>
              <a:rPr lang="en-US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voudrais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m’enrichir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- Eh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bien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!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sois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un simple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imbécile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,</a:t>
            </a:r>
            <a:b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J’en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ai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vu beaucoup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réussir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. »</a:t>
            </a:r>
            <a:endParaRPr lang="x-none" altLang="x-none" sz="2400" b="1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159" y="250520"/>
            <a:ext cx="4559475" cy="1039661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e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jeune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homme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ambitieux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Le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père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du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jeune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homme, le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vieillard</a:t>
            </a:r>
            <a:r>
              <a:rPr lang="en-US" sz="2000" b="1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Le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narrateur</a:t>
            </a:r>
            <a:r>
              <a:rPr lang="en-US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5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6862" y="1269304"/>
            <a:ext cx="5668636" cy="3770244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De grâce =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s’il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vous plait / je vous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prie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/ par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pitié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Faire fortune =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gagner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beaucoup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d’argent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/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devenir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très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riche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Glorieux = noble</a:t>
            </a:r>
          </a:p>
          <a:p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Prodiguer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= donner (to dispense)</a:t>
            </a:r>
          </a:p>
          <a:p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Pénible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douloureux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/ difficile /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ardu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Intrigue = plot, scheme, conspiracy, deception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Vile = ignoble / abominable / abject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Vice </a:t>
            </a:r>
            <a:r>
              <a:rPr lang="mr-IN" sz="24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vice / iniquity / depravity / debauchery flaw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20391" y="1687811"/>
            <a:ext cx="4617121" cy="377762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De grâce est une supplication, une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prière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(desperate plea) et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montre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que le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jeune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homme est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désespéré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. Il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supplie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son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père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lui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donner le secret pour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obtenir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l’argent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facilement</a:t>
            </a:r>
            <a:r>
              <a:rPr lang="en-US" sz="24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mais sans faire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quelque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chose de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répréhensible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Le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vieillard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donne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des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conseils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de vie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son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fils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endParaRPr lang="en-US" sz="240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41118" y="688931"/>
            <a:ext cx="10058400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LES MOTS DU POÈME </a:t>
            </a:r>
            <a:r>
              <a:rPr lang="mr-IN" sz="24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LE SENS DU POÈME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23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94565"/>
            <a:ext cx="24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</a:t>
            </a:r>
            <a:endParaRPr kumimoji="0" lang="x-none" altLang="x-non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x-none" altLang="x-non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5537" y="852398"/>
            <a:ext cx="670629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« De grâce,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apprenez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-moi comment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l’on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fait fortune,</a:t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Demandait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son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père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un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jeune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ambitieux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- Il est,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dit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le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vieillard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un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chemin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glorieux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:</a:t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C’est de se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rendre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utile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la cause commune,</a:t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prodiguer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jours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veilles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talents,</a:t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Au service de la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patrie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- Oh ! trop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pénible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est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cette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vie ;</a:t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Je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veux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des </a:t>
            </a:r>
            <a:r>
              <a:rPr lang="en-US" sz="240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moyens</a:t>
            </a:r>
            <a:r>
              <a:rPr lang="en-US" sz="24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moins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brillants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- Il </a:t>
            </a:r>
            <a:r>
              <a:rPr lang="en-US" sz="240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sz="24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est de plus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sûrs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l’intrigue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… 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–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Elle est trop vile ;</a:t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Sans vice et sans travail je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voudrais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m’enrichir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- Eh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bien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!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sois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un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simple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imbécile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</a:t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J’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ai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vu beaucoup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réussir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. »</a:t>
            </a:r>
            <a:endParaRPr lang="x-none" altLang="x-none" sz="2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690732" y="4438185"/>
            <a:ext cx="1538868" cy="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29600" y="3989046"/>
            <a:ext cx="3757808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‘</a:t>
            </a:r>
            <a:r>
              <a:rPr lang="en-US" b="1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’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est un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pronom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qui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remplace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‘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des </a:t>
            </a:r>
            <a:r>
              <a:rPr lang="en-US" b="1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moyens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de faire fortune’</a:t>
            </a:r>
            <a:endParaRPr lang="en-US" b="1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29600" y="5469046"/>
            <a:ext cx="3757808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‘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’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est un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pronom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qui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remplace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‘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des simples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imbéciles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’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018248" y="5827973"/>
            <a:ext cx="2073566" cy="5926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03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101532" y="350521"/>
            <a:ext cx="8915399" cy="8991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QUESTIONS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981200" y="1249681"/>
            <a:ext cx="10210799" cy="5410199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Pourquoi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peut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-on dire que ce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poème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est une fable?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Quel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est le message de ce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poème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Donnez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un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adjectif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qui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pourrait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décrire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l’attitude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du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fils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vis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vis de son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père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?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vos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propres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mots,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expliquez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votre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interprétation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des deux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vers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suivants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prodiguer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jours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veilles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talents, Au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service de la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patrie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quel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métier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ou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quelle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occupation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pourrait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-on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penser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quand le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vieillard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dit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“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C’est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de se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rendre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utile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la cause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commune, De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prodiguer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jours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veilles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ses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talents, Au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service de la 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patrie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.”?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quel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métier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ou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quelle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occupation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pourrait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-on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penser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quand le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vieillard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dit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‘ il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 est des plus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sûrs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i="1" dirty="0" err="1" smtClean="0">
                <a:latin typeface="Arial" charset="0"/>
                <a:ea typeface="Arial" charset="0"/>
                <a:cs typeface="Arial" charset="0"/>
              </a:rPr>
              <a:t>l’intrigue</a:t>
            </a:r>
            <a:r>
              <a:rPr lang="mr-IN" i="1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”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Comment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interprétez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-vous le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vers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suivant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‘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Sans vice et sans travail je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voudrais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m’enrichir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.’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Relevez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une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partie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vers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(2 mots) qui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montre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que le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jeune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homme est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paresseux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Dans le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vers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‘Elle est trop vile’ , que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remplace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le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pronom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sujet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‘elle’ 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1523</TotalTime>
  <Words>678</Words>
  <Application>Microsoft Macintosh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Century Gothic</vt:lpstr>
      <vt:lpstr>Symbol</vt:lpstr>
      <vt:lpstr>Wingdings 3</vt:lpstr>
      <vt:lpstr>Arial</vt:lpstr>
      <vt:lpstr>Wisp</vt:lpstr>
      <vt:lpstr>Le jeune homme et le vieillard </vt:lpstr>
      <vt:lpstr>PowerPoint Presentation</vt:lpstr>
      <vt:lpstr>LE JEUNE HOMME ET LE VIEILLARD</vt:lpstr>
      <vt:lpstr>PowerPoint Presentation</vt:lpstr>
      <vt:lpstr>PowerPoint Presentation</vt:lpstr>
      <vt:lpstr>Le jeune homme ambitieux Le père du jeune homme, le vieillard Le narrateur  </vt:lpstr>
      <vt:lpstr>PowerPoint Presentation</vt:lpstr>
      <vt:lpstr>PowerPoint Presentation</vt:lpstr>
      <vt:lpstr>QUESTIONS </vt:lpstr>
      <vt:lpstr>RÉPONSES </vt:lpstr>
      <vt:lpstr>LE THÈME AMOUR ET PERTE</vt:lpstr>
      <vt:lpstr>POUR ALLER PLUS LOIN…  1. Réinventez ce poème pour le XXIème siècle.  Jeu de rôle: père/mère + fils/fille  2. Il y a plus de 200 ans, Florian a écrit “Pour vivre  heureux, vivons cachés”.   À l’époque d’Instagram et de Tik Tok, pensez-vous  que son message est plus que jamais d’actualité?       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jeune homme et le vieillard </dc:title>
  <dc:creator>Joelle Harding</dc:creator>
  <cp:lastModifiedBy>Joelle Harding</cp:lastModifiedBy>
  <cp:revision>24</cp:revision>
  <dcterms:created xsi:type="dcterms:W3CDTF">2019-05-31T12:50:37Z</dcterms:created>
  <dcterms:modified xsi:type="dcterms:W3CDTF">2020-01-04T13:05:53Z</dcterms:modified>
</cp:coreProperties>
</file>